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80" r:id="rId3"/>
    <p:sldId id="281" r:id="rId4"/>
    <p:sldId id="259" r:id="rId5"/>
    <p:sldId id="282" r:id="rId6"/>
    <p:sldId id="283" r:id="rId7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B5D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851764449253E-3"/>
          <c:y val="1.2433055667677899E-2"/>
          <c:w val="0.97927890558242603"/>
          <c:h val="0.9875669443323219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DD-460A-9CC4-B5796B5B82AF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2DD-460A-9CC4-B5796B5B82AF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DD-460A-9CC4-B5796B5B82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Не заходят на страницу ребенка в соцсетях</c:v>
                </c:pt>
                <c:pt idx="1">
                  <c:v>Встречали настораживающий контент</c:v>
                </c:pt>
                <c:pt idx="2">
                  <c:v>Не встречали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0.23</c:v>
                </c:pt>
                <c:pt idx="1">
                  <c:v>0.24</c:v>
                </c:pt>
                <c:pt idx="2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DD-460A-9CC4-B5796B5B82A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26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C9E94-0AFF-4307-8BA5-6E30061F7757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53965-0781-4B43-9123-7A6C4170B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97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4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3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944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7FA47-3DE4-4FA0-9BB4-6A1F86400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19" y="349736"/>
            <a:ext cx="11345562" cy="477054"/>
          </a:xfrm>
        </p:spPr>
        <p:txBody>
          <a:bodyPr/>
          <a:lstStyle>
            <a:lvl1pPr>
              <a:defRPr sz="2500" b="1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62146-B497-4530-98D4-5A5838D903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20119" y="947420"/>
            <a:ext cx="10648662" cy="32316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0C55EC98-65B0-4579-825D-245F146096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640" y="6374279"/>
            <a:ext cx="4114800" cy="26797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Взрослые и дети в цифровом мире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823B6F98-E7CB-49D0-B540-17898C6F6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3219" y="6374279"/>
            <a:ext cx="379421" cy="26797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CE652B60-3086-4BD3-8E82-9D00790DFF7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6D83CD6-6222-45A0-A0A5-4CFB4BD692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800" y="6374279"/>
            <a:ext cx="1223981" cy="26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2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7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2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34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2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57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0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1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D479-E765-42C2-AE6E-A66E7404B2E4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5A52E-0CC9-4452-B284-CFAD930E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5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sv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12" Type="http://schemas.openxmlformats.org/officeDocument/2006/relationships/image" Target="../media/image17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emf"/><Relationship Id="rId11" Type="http://schemas.openxmlformats.org/officeDocument/2006/relationships/image" Target="../media/image16.emf"/><Relationship Id="rId5" Type="http://schemas.openxmlformats.org/officeDocument/2006/relationships/image" Target="../media/image11.emf"/><Relationship Id="rId10" Type="http://schemas.openxmlformats.org/officeDocument/2006/relationships/image" Target="../media/image15.emf"/><Relationship Id="rId4" Type="http://schemas.openxmlformats.org/officeDocument/2006/relationships/image" Target="../media/image10.emf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emf"/><Relationship Id="rId7" Type="http://schemas.openxmlformats.org/officeDocument/2006/relationships/image" Target="../media/image2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4.emf"/><Relationship Id="rId9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7.png"/><Relationship Id="rId7" Type="http://schemas.openxmlformats.org/officeDocument/2006/relationships/image" Target="../media/image26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8.svg"/><Relationship Id="rId9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1.xm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30.emf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020" y="1784195"/>
            <a:ext cx="5886575" cy="417517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739" y="1433727"/>
            <a:ext cx="5704407" cy="5011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Bahnschrift Condensed" panose="020B0502040204020203" pitchFamily="34" charset="0"/>
              </a:rPr>
              <a:t/>
            </a:r>
            <a:br>
              <a:rPr lang="ru-RU" sz="3600" b="1" dirty="0" smtClean="0">
                <a:latin typeface="Bahnschrift Condensed" panose="020B0502040204020203" pitchFamily="34" charset="0"/>
              </a:rPr>
            </a:br>
            <a:r>
              <a:rPr lang="ru-RU" sz="3600" b="1" dirty="0">
                <a:latin typeface="Bahnschrift Condensed" panose="020B0502040204020203" pitchFamily="34" charset="0"/>
              </a:rPr>
              <a:t/>
            </a:r>
            <a:br>
              <a:rPr lang="ru-RU" sz="3600" b="1" dirty="0">
                <a:latin typeface="Bahnschrift Condensed" panose="020B0502040204020203" pitchFamily="34" charset="0"/>
              </a:rPr>
            </a:br>
            <a:r>
              <a:rPr lang="ru-RU" sz="3600" b="1" smtClean="0">
                <a:latin typeface="Bahnschrift Condensed" panose="020B0502040204020203" pitchFamily="34" charset="0"/>
              </a:rPr>
              <a:t/>
            </a:r>
            <a:br>
              <a:rPr lang="ru-RU" sz="3600" b="1" smtClean="0">
                <a:latin typeface="Bahnschrift Condensed" panose="020B0502040204020203" pitchFamily="34" charset="0"/>
              </a:rPr>
            </a:br>
            <a:r>
              <a:rPr lang="ru-RU" sz="3600" b="1" smtClean="0">
                <a:latin typeface="Bahnschrift Condensed" panose="020B0502040204020203" pitchFamily="34" charset="0"/>
              </a:rPr>
              <a:t>«</a:t>
            </a:r>
            <a:r>
              <a:rPr lang="ru-RU" sz="3600" b="1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Современная </a:t>
            </a:r>
            <a:r>
              <a:rPr lang="ru-RU" sz="3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жизнь в открытом </a:t>
            </a:r>
            <a:r>
              <a:rPr lang="ru-RU" sz="3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</a:br>
            <a:r>
              <a:rPr lang="ru-RU" sz="3600" b="1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информационном обществе»</a:t>
            </a:r>
            <a:r>
              <a:rPr lang="ru-RU" sz="3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</a:br>
            <a:r>
              <a:rPr lang="ru-RU" sz="3600" b="1" dirty="0" smtClean="0">
                <a:latin typeface="Bahnschrift Condensed" panose="020B0502040204020203" pitchFamily="34" charset="0"/>
              </a:rPr>
              <a:t/>
            </a:r>
            <a:br>
              <a:rPr lang="ru-RU" sz="3600" b="1" dirty="0" smtClean="0">
                <a:latin typeface="Bahnschrift Condensed" panose="020B0502040204020203" pitchFamily="34" charset="0"/>
              </a:rPr>
            </a:br>
            <a:r>
              <a:rPr lang="ru-RU" sz="2000" b="1" dirty="0" smtClean="0">
                <a:latin typeface="Bahnschrift Condensed" panose="020B0502040204020203" pitchFamily="34" charset="0"/>
              </a:rPr>
              <a:t>зам. директора МАУ «ЦППМСП»</a:t>
            </a:r>
            <a:br>
              <a:rPr lang="ru-RU" sz="2000" b="1" dirty="0" smtClean="0">
                <a:latin typeface="Bahnschrift Condensed" panose="020B0502040204020203" pitchFamily="34" charset="0"/>
              </a:rPr>
            </a:br>
            <a:r>
              <a:rPr lang="ru-RU" sz="2000" b="1" dirty="0" err="1" smtClean="0">
                <a:latin typeface="Bahnschrift Condensed" panose="020B0502040204020203" pitchFamily="34" charset="0"/>
              </a:rPr>
              <a:t>Манюк</a:t>
            </a:r>
            <a:r>
              <a:rPr lang="ru-RU" sz="2000" b="1" dirty="0" smtClean="0">
                <a:latin typeface="Bahnschrift Condensed" panose="020B0502040204020203" pitchFamily="34" charset="0"/>
              </a:rPr>
              <a:t> Ирина Ивановна,</a:t>
            </a:r>
            <a:br>
              <a:rPr lang="ru-RU" sz="2000" b="1" dirty="0" smtClean="0">
                <a:latin typeface="Bahnschrift Condensed" panose="020B0502040204020203" pitchFamily="34" charset="0"/>
              </a:rPr>
            </a:br>
            <a:r>
              <a:rPr lang="ru-RU" sz="2000" b="1" dirty="0" smtClean="0">
                <a:latin typeface="Bahnschrift Condensed" panose="020B0502040204020203" pitchFamily="34" charset="0"/>
              </a:rPr>
              <a:t>руководитель РМО</a:t>
            </a:r>
            <a:br>
              <a:rPr lang="ru-RU" sz="2000" b="1" dirty="0" smtClean="0">
                <a:latin typeface="Bahnschrift Condensed" panose="020B0502040204020203" pitchFamily="34" charset="0"/>
              </a:rPr>
            </a:br>
            <a:r>
              <a:rPr lang="ru-RU" sz="2000" b="1" dirty="0" smtClean="0">
                <a:latin typeface="Bahnschrift Condensed" panose="020B0502040204020203" pitchFamily="34" charset="0"/>
              </a:rPr>
              <a:t>педагогов-психологов </a:t>
            </a:r>
            <a:r>
              <a:rPr lang="ru-RU" sz="2200" b="1" dirty="0" err="1">
                <a:latin typeface="Bahnschrift Condensed" panose="020B0502040204020203" pitchFamily="34" charset="0"/>
              </a:rPr>
              <a:t>Тракторозаводского</a:t>
            </a:r>
            <a:r>
              <a:rPr lang="ru-RU" sz="2200" b="1" dirty="0">
                <a:latin typeface="Bahnschrift Condensed" panose="020B0502040204020203" pitchFamily="34" charset="0"/>
              </a:rPr>
              <a:t> </a:t>
            </a:r>
            <a:r>
              <a:rPr lang="ru-RU" sz="2200" b="1" dirty="0" smtClean="0">
                <a:latin typeface="Bahnschrift Condensed" panose="020B0502040204020203" pitchFamily="34" charset="0"/>
              </a:rPr>
              <a:t>района.</a:t>
            </a:r>
            <a:br>
              <a:rPr lang="ru-RU" sz="2200" b="1" dirty="0" smtClean="0">
                <a:latin typeface="Bahnschrift Condensed" panose="020B0502040204020203" pitchFamily="34" charset="0"/>
              </a:rPr>
            </a:br>
            <a:r>
              <a:rPr lang="ru-RU" sz="2200" b="1" dirty="0">
                <a:latin typeface="Bahnschrift Condensed" panose="020B0502040204020203" pitchFamily="34" charset="0"/>
              </a:rPr>
              <a:t/>
            </a:r>
            <a:br>
              <a:rPr lang="ru-RU" sz="2200" b="1" dirty="0">
                <a:latin typeface="Bahnschrift Condensed" panose="020B0502040204020203" pitchFamily="34" charset="0"/>
              </a:rPr>
            </a:br>
            <a:r>
              <a:rPr lang="ru-RU" sz="2200" b="1" dirty="0" smtClean="0">
                <a:latin typeface="Bahnschrift Condensed" panose="020B0502040204020203" pitchFamily="34" charset="0"/>
              </a:rPr>
              <a:t/>
            </a:r>
            <a:br>
              <a:rPr lang="ru-RU" sz="2200" b="1" dirty="0" smtClean="0">
                <a:latin typeface="Bahnschrift Condensed" panose="020B0502040204020203" pitchFamily="34" charset="0"/>
              </a:rPr>
            </a:br>
            <a:r>
              <a:rPr lang="ru-RU" sz="2200" b="1" dirty="0">
                <a:latin typeface="Bahnschrift Condensed" panose="020B0502040204020203" pitchFamily="34" charset="0"/>
              </a:rPr>
              <a:t/>
            </a:r>
            <a:br>
              <a:rPr lang="ru-RU" sz="2200" b="1" dirty="0">
                <a:latin typeface="Bahnschrift Condensed" panose="020B0502040204020203" pitchFamily="34" charset="0"/>
              </a:rPr>
            </a:br>
            <a:r>
              <a:rPr lang="ru-RU" sz="2200" b="1" dirty="0" smtClean="0">
                <a:latin typeface="Bahnschrift Condensed" panose="020B0502040204020203" pitchFamily="34" charset="0"/>
              </a:rPr>
              <a:t/>
            </a:r>
            <a:br>
              <a:rPr lang="ru-RU" sz="2200" b="1" dirty="0" smtClean="0">
                <a:latin typeface="Bahnschrift Condensed" panose="020B0502040204020203" pitchFamily="34" charset="0"/>
              </a:rPr>
            </a:br>
            <a:r>
              <a:rPr lang="ru-RU" sz="2200" b="1" dirty="0" smtClean="0">
                <a:latin typeface="Bahnschrift Condensed" panose="020B0502040204020203" pitchFamily="34" charset="0"/>
              </a:rPr>
              <a:t>2019г.</a:t>
            </a:r>
            <a:r>
              <a:rPr lang="ru-RU" sz="3600" b="1" dirty="0" smtClean="0">
                <a:latin typeface="Bahnschrift Condensed" panose="020B0502040204020203" pitchFamily="34" charset="0"/>
              </a:rPr>
              <a:t/>
            </a:r>
            <a:br>
              <a:rPr lang="ru-RU" sz="3600" b="1" dirty="0" smtClean="0">
                <a:latin typeface="Bahnschrift Condensed" panose="020B0502040204020203" pitchFamily="34" charset="0"/>
              </a:rPr>
            </a:br>
            <a:endParaRPr lang="ru-RU" sz="3600" b="1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819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4B23-B792-4E18-9ED9-C4535EA16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19" y="144789"/>
            <a:ext cx="11345562" cy="477054"/>
          </a:xfrm>
        </p:spPr>
        <p:txBody>
          <a:bodyPr>
            <a:noAutofit/>
          </a:bodyPr>
          <a:lstStyle/>
          <a:p>
            <a:r>
              <a:rPr lang="ru-RU" sz="3200" dirty="0"/>
              <a:t>Вовлеченность в использование устройств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D99F59-442B-4206-87F3-F218867849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9105" y="671716"/>
            <a:ext cx="10989676" cy="1569660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0070C0"/>
                </a:solidFill>
                <a:latin typeface="+mj-lt"/>
              </a:rPr>
              <a:t>85% </a:t>
            </a:r>
            <a:r>
              <a:rPr lang="ru-RU" sz="2400" dirty="0"/>
              <a:t>детей не могут обойтись без гаджетов.</a:t>
            </a:r>
          </a:p>
          <a:p>
            <a:pPr algn="just">
              <a:spcBef>
                <a:spcPts val="0"/>
              </a:spcBef>
            </a:pPr>
            <a:r>
              <a:rPr lang="ru-RU" sz="2400" dirty="0"/>
              <a:t>В частности,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почти 70% </a:t>
            </a:r>
            <a:r>
              <a:rPr lang="ru-RU" sz="2400" dirty="0"/>
              <a:t>детей говорят, что не смогут обойтись без своего смартфона. С возрастом этот показатель увеличивается и к 16-18 годам достигает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80%</a:t>
            </a:r>
            <a:r>
              <a:rPr lang="ru-RU" sz="2400" dirty="0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AFC9F9-DFB1-4A71-A80F-351DBCCE1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652B60-3086-4BD3-8E82-9D00790DFF71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2B15C38-F622-4A99-8F0D-A495B1B298B7}"/>
              </a:ext>
            </a:extLst>
          </p:cNvPr>
          <p:cNvSpPr txBox="1">
            <a:spLocks/>
          </p:cNvSpPr>
          <p:nvPr/>
        </p:nvSpPr>
        <p:spPr>
          <a:xfrm>
            <a:off x="6691745" y="2026304"/>
            <a:ext cx="6204602" cy="477054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5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Поведение ребенка в интернете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658E6BF-E849-457D-BF98-A7BF14547971}"/>
              </a:ext>
            </a:extLst>
          </p:cNvPr>
          <p:cNvSpPr txBox="1">
            <a:spLocks/>
          </p:cNvSpPr>
          <p:nvPr/>
        </p:nvSpPr>
        <p:spPr>
          <a:xfrm>
            <a:off x="6261079" y="2514465"/>
            <a:ext cx="5744184" cy="230832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2400" b="1" dirty="0">
                <a:solidFill>
                  <a:srgbClr val="0070C0"/>
                </a:solidFill>
                <a:latin typeface="+mj-lt"/>
              </a:rPr>
              <a:t>Почти половина </a:t>
            </a:r>
            <a:r>
              <a:rPr lang="ru-RU" sz="2400" dirty="0"/>
              <a:t>детей признается, что скрывает от своих родителей что-то из своей интернет-жизни. Чаще всего это время, которое они проводят перед экраном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и/или сайты</a:t>
            </a:r>
            <a:r>
              <a:rPr lang="ru-RU" sz="2400" dirty="0"/>
              <a:t>, на которые они заходят.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8FC55D9-D16F-4BB9-8FB5-8DAD5B64C80C}"/>
              </a:ext>
            </a:extLst>
          </p:cNvPr>
          <p:cNvSpPr txBox="1">
            <a:spLocks/>
          </p:cNvSpPr>
          <p:nvPr/>
        </p:nvSpPr>
        <p:spPr>
          <a:xfrm>
            <a:off x="7487573" y="4830881"/>
            <a:ext cx="6204602" cy="477054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5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Компьютерные игры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F7A8FF2-9409-4DA9-8327-71C486C60423}"/>
              </a:ext>
            </a:extLst>
          </p:cNvPr>
          <p:cNvSpPr txBox="1">
            <a:spLocks/>
          </p:cNvSpPr>
          <p:nvPr/>
        </p:nvSpPr>
        <p:spPr>
          <a:xfrm>
            <a:off x="6273943" y="5307935"/>
            <a:ext cx="5744184" cy="12003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2400" dirty="0"/>
              <a:t>Данные показывают, что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9 из 10 </a:t>
            </a:r>
            <a:r>
              <a:rPr lang="ru-RU" sz="2400" dirty="0"/>
              <a:t>школьников играют в</a:t>
            </a:r>
            <a:r>
              <a:rPr lang="en-US" sz="2400" dirty="0"/>
              <a:t> </a:t>
            </a:r>
            <a:r>
              <a:rPr lang="ru-RU" sz="2400" dirty="0"/>
              <a:t>компьютерные игры.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26DFCD-08F7-4A4C-AC86-97275E9A5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3" y="965029"/>
            <a:ext cx="752691" cy="7672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6FB1F5-184D-4508-8031-3C67EE1A2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344" y="2651788"/>
            <a:ext cx="943735" cy="9434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F052168-54FA-4E86-ADA5-F351DCC6A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857" y="5479123"/>
            <a:ext cx="771222" cy="74075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CC1FCDC-2375-4CD1-B53E-110C553B6BCB}"/>
              </a:ext>
            </a:extLst>
          </p:cNvPr>
          <p:cNvGrpSpPr/>
          <p:nvPr/>
        </p:nvGrpSpPr>
        <p:grpSpPr>
          <a:xfrm>
            <a:off x="422717" y="2531892"/>
            <a:ext cx="4894627" cy="3996975"/>
            <a:chOff x="423219" y="2146590"/>
            <a:chExt cx="5067140" cy="399697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01BE837-8972-41C1-9B3A-5DB4A227D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234" y="2146590"/>
              <a:ext cx="4786286" cy="3915744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1407FA2-B566-424B-9547-422A56AA5A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 l="1571" t="-8213" b="-1"/>
            <a:stretch/>
          </p:blipFill>
          <p:spPr>
            <a:xfrm>
              <a:off x="423219" y="6038850"/>
              <a:ext cx="5067140" cy="104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9347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62CF-A62A-4723-92FA-FD1BD35EF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19" y="206650"/>
            <a:ext cx="11345562" cy="477054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Активность детей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91EAA-D234-43B9-B732-1A650A8548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4100" y="726813"/>
            <a:ext cx="10648662" cy="1200329"/>
          </a:xfrm>
        </p:spPr>
        <p:txBody>
          <a:bodyPr/>
          <a:lstStyle/>
          <a:p>
            <a:r>
              <a:rPr lang="ru-RU" sz="2400" dirty="0"/>
              <a:t>Если рассматривать всех детей, то основными функциями интернета и гаджетов являются: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игры, общение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и 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получение развлекательного контента</a:t>
            </a:r>
            <a:r>
              <a:rPr lang="ru-RU" sz="2400" dirty="0"/>
              <a:t>. </a:t>
            </a:r>
          </a:p>
          <a:p>
            <a:r>
              <a:rPr lang="ru-RU" sz="2400" dirty="0"/>
              <a:t>Учеба только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на пятом месте</a:t>
            </a:r>
            <a:r>
              <a:rPr lang="ru-RU" sz="24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D27A39-9C3D-4528-855C-4D7206ED6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9236" y="2554643"/>
            <a:ext cx="379421" cy="267970"/>
          </a:xfrm>
        </p:spPr>
        <p:txBody>
          <a:bodyPr/>
          <a:lstStyle/>
          <a:p>
            <a:fld id="{CE652B60-3086-4BD3-8E82-9D00790DFF71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C76F8E-2ED3-4AAA-AE36-3D4D72FC5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6" y="860817"/>
            <a:ext cx="576905" cy="5224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8C5D6D-70BC-4EC4-97D3-8643C3499E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576" y="2247114"/>
            <a:ext cx="1565744" cy="426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D1E10E-30A8-4A73-B920-4308B2059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01" y="2118692"/>
            <a:ext cx="1291137" cy="4267200"/>
          </a:xfrm>
          <a:prstGeom prst="rect">
            <a:avLst/>
          </a:prstGeom>
        </p:spPr>
      </p:pic>
      <p:sp>
        <p:nvSpPr>
          <p:cNvPr id="73" name="Slide Number Placeholder 4">
            <a:extLst>
              <a:ext uri="{FF2B5EF4-FFF2-40B4-BE49-F238E27FC236}">
                <a16:creationId xmlns:a16="http://schemas.microsoft.com/office/drawing/2014/main" id="{43D84009-2D3A-4C0E-8DAD-DAC6DA37C1A1}"/>
              </a:ext>
            </a:extLst>
          </p:cNvPr>
          <p:cNvSpPr txBox="1">
            <a:spLocks/>
          </p:cNvSpPr>
          <p:nvPr/>
        </p:nvSpPr>
        <p:spPr>
          <a:xfrm>
            <a:off x="657736" y="6751447"/>
            <a:ext cx="379421" cy="26797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652B60-3086-4BD3-8E82-9D00790DFF71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74" name="Picture 7">
            <a:extLst>
              <a:ext uri="{FF2B5EF4-FFF2-40B4-BE49-F238E27FC236}">
                <a16:creationId xmlns:a16="http://schemas.microsoft.com/office/drawing/2014/main" id="{FAB454B3-E84E-41DB-B3BB-05C5C64AFA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154" y="2164077"/>
            <a:ext cx="4114801" cy="3627251"/>
          </a:xfrm>
          <a:prstGeom prst="rect">
            <a:avLst/>
          </a:prstGeom>
        </p:spPr>
      </p:pic>
      <p:grpSp>
        <p:nvGrpSpPr>
          <p:cNvPr id="75" name="Group 67">
            <a:extLst>
              <a:ext uri="{FF2B5EF4-FFF2-40B4-BE49-F238E27FC236}">
                <a16:creationId xmlns:a16="http://schemas.microsoft.com/office/drawing/2014/main" id="{99524DB6-6575-44DE-9BAB-EEF8A23615D7}"/>
              </a:ext>
            </a:extLst>
          </p:cNvPr>
          <p:cNvGrpSpPr/>
          <p:nvPr/>
        </p:nvGrpSpPr>
        <p:grpSpPr>
          <a:xfrm>
            <a:off x="5817669" y="1560334"/>
            <a:ext cx="1779506" cy="1477205"/>
            <a:chOff x="5828860" y="1235559"/>
            <a:chExt cx="1779506" cy="1477205"/>
          </a:xfrm>
        </p:grpSpPr>
        <p:pic>
          <p:nvPicPr>
            <p:cNvPr id="76" name="Picture 15">
              <a:extLst>
                <a:ext uri="{FF2B5EF4-FFF2-40B4-BE49-F238E27FC236}">
                  <a16:creationId xmlns:a16="http://schemas.microsoft.com/office/drawing/2014/main" id="{E4D70721-E53C-4CAF-BCC0-9B7ECD534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2566" y="1661591"/>
              <a:ext cx="574957" cy="527953"/>
            </a:xfrm>
            <a:prstGeom prst="rect">
              <a:avLst/>
            </a:prstGeom>
          </p:spPr>
        </p:pic>
        <p:sp>
          <p:nvSpPr>
            <p:cNvPr id="77" name="Rectangle 20">
              <a:extLst>
                <a:ext uri="{FF2B5EF4-FFF2-40B4-BE49-F238E27FC236}">
                  <a16:creationId xmlns:a16="http://schemas.microsoft.com/office/drawing/2014/main" id="{93EEE219-68A0-4219-B950-59671B8BD5FF}"/>
                </a:ext>
              </a:extLst>
            </p:cNvPr>
            <p:cNvSpPr/>
            <p:nvPr/>
          </p:nvSpPr>
          <p:spPr>
            <a:xfrm>
              <a:off x="5828860" y="2189544"/>
              <a:ext cx="101081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Общаюсь с друзьями</a:t>
              </a:r>
            </a:p>
          </p:txBody>
        </p:sp>
        <p:grpSp>
          <p:nvGrpSpPr>
            <p:cNvPr id="78" name="Group 31">
              <a:extLst>
                <a:ext uri="{FF2B5EF4-FFF2-40B4-BE49-F238E27FC236}">
                  <a16:creationId xmlns:a16="http://schemas.microsoft.com/office/drawing/2014/main" id="{C5FF74FB-B317-4E27-87A3-A221CFBF4F99}"/>
                </a:ext>
              </a:extLst>
            </p:cNvPr>
            <p:cNvGrpSpPr/>
            <p:nvPr/>
          </p:nvGrpSpPr>
          <p:grpSpPr>
            <a:xfrm>
              <a:off x="6709304" y="1630057"/>
              <a:ext cx="890280" cy="262130"/>
              <a:chOff x="6709304" y="1630057"/>
              <a:chExt cx="890280" cy="262130"/>
            </a:xfrm>
          </p:grpSpPr>
          <p:cxnSp>
            <p:nvCxnSpPr>
              <p:cNvPr id="84" name="Straight Connector 27">
                <a:extLst>
                  <a:ext uri="{FF2B5EF4-FFF2-40B4-BE49-F238E27FC236}">
                    <a16:creationId xmlns:a16="http://schemas.microsoft.com/office/drawing/2014/main" id="{F4FCC396-31A1-40E4-98FC-2690D00669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09304" y="1631442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28">
                <a:extLst>
                  <a:ext uri="{FF2B5EF4-FFF2-40B4-BE49-F238E27FC236}">
                    <a16:creationId xmlns:a16="http://schemas.microsoft.com/office/drawing/2014/main" id="{DCA582C4-775C-4EB7-854A-EC3DCB919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70048" y="1630057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Rectangle 32">
              <a:extLst>
                <a:ext uri="{FF2B5EF4-FFF2-40B4-BE49-F238E27FC236}">
                  <a16:creationId xmlns:a16="http://schemas.microsoft.com/office/drawing/2014/main" id="{F0FEEA8B-45FE-4F77-96C9-B4BE03B129A4}"/>
                </a:ext>
              </a:extLst>
            </p:cNvPr>
            <p:cNvSpPr/>
            <p:nvPr/>
          </p:nvSpPr>
          <p:spPr>
            <a:xfrm>
              <a:off x="6989287" y="1235559"/>
              <a:ext cx="619079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73%</a:t>
              </a:r>
            </a:p>
          </p:txBody>
        </p:sp>
      </p:grpSp>
      <p:grpSp>
        <p:nvGrpSpPr>
          <p:cNvPr id="86" name="Group 66">
            <a:extLst>
              <a:ext uri="{FF2B5EF4-FFF2-40B4-BE49-F238E27FC236}">
                <a16:creationId xmlns:a16="http://schemas.microsoft.com/office/drawing/2014/main" id="{E596369B-BE37-4278-B227-141F74BAB2BE}"/>
              </a:ext>
            </a:extLst>
          </p:cNvPr>
          <p:cNvGrpSpPr/>
          <p:nvPr/>
        </p:nvGrpSpPr>
        <p:grpSpPr>
          <a:xfrm>
            <a:off x="6681060" y="1918637"/>
            <a:ext cx="2073073" cy="1992248"/>
            <a:chOff x="6723111" y="2004724"/>
            <a:chExt cx="2073073" cy="1992248"/>
          </a:xfrm>
        </p:grpSpPr>
        <p:pic>
          <p:nvPicPr>
            <p:cNvPr id="87" name="Picture 18">
              <a:extLst>
                <a:ext uri="{FF2B5EF4-FFF2-40B4-BE49-F238E27FC236}">
                  <a16:creationId xmlns:a16="http://schemas.microsoft.com/office/drawing/2014/main" id="{A6FC9DDF-8D0A-4A39-BE6B-E160ADFD2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338" y="2624395"/>
              <a:ext cx="481815" cy="415058"/>
            </a:xfrm>
            <a:prstGeom prst="rect">
              <a:avLst/>
            </a:prstGeom>
          </p:spPr>
        </p:pic>
        <p:sp>
          <p:nvSpPr>
            <p:cNvPr id="88" name="Rectangle 21">
              <a:extLst>
                <a:ext uri="{FF2B5EF4-FFF2-40B4-BE49-F238E27FC236}">
                  <a16:creationId xmlns:a16="http://schemas.microsoft.com/office/drawing/2014/main" id="{C6EA875C-E3AB-4D59-A2A7-375135410FC0}"/>
                </a:ext>
              </a:extLst>
            </p:cNvPr>
            <p:cNvSpPr/>
            <p:nvPr/>
          </p:nvSpPr>
          <p:spPr>
            <a:xfrm>
              <a:off x="6723111" y="3042865"/>
              <a:ext cx="16769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Смотрю видео с приколами,</a:t>
              </a:r>
            </a:p>
            <a:p>
              <a:pPr algn="ctr"/>
              <a:r>
                <a:rPr lang="ru-RU" sz="1400" b="1" dirty="0">
                  <a:latin typeface="+mj-lt"/>
                </a:rPr>
                <a:t>смешные картинки и фото</a:t>
              </a:r>
            </a:p>
          </p:txBody>
        </p:sp>
        <p:grpSp>
          <p:nvGrpSpPr>
            <p:cNvPr id="89" name="Group 34">
              <a:extLst>
                <a:ext uri="{FF2B5EF4-FFF2-40B4-BE49-F238E27FC236}">
                  <a16:creationId xmlns:a16="http://schemas.microsoft.com/office/drawing/2014/main" id="{CA903C17-FE27-4EF3-8BE0-08C5895FEDC6}"/>
                </a:ext>
              </a:extLst>
            </p:cNvPr>
            <p:cNvGrpSpPr/>
            <p:nvPr/>
          </p:nvGrpSpPr>
          <p:grpSpPr>
            <a:xfrm>
              <a:off x="7897122" y="2408495"/>
              <a:ext cx="890280" cy="262130"/>
              <a:chOff x="6709304" y="1630057"/>
              <a:chExt cx="890280" cy="262130"/>
            </a:xfrm>
          </p:grpSpPr>
          <p:cxnSp>
            <p:nvCxnSpPr>
              <p:cNvPr id="91" name="Straight Connector 35">
                <a:extLst>
                  <a:ext uri="{FF2B5EF4-FFF2-40B4-BE49-F238E27FC236}">
                    <a16:creationId xmlns:a16="http://schemas.microsoft.com/office/drawing/2014/main" id="{ECDD2667-BB67-4216-B5C1-708634D397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09304" y="1631442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36">
                <a:extLst>
                  <a:ext uri="{FF2B5EF4-FFF2-40B4-BE49-F238E27FC236}">
                    <a16:creationId xmlns:a16="http://schemas.microsoft.com/office/drawing/2014/main" id="{BB2350F7-C258-4625-A32F-361F5D7B5C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70048" y="1630057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Rectangle 37">
              <a:extLst>
                <a:ext uri="{FF2B5EF4-FFF2-40B4-BE49-F238E27FC236}">
                  <a16:creationId xmlns:a16="http://schemas.microsoft.com/office/drawing/2014/main" id="{ED1E289E-DC1B-4841-84EF-630DA443705E}"/>
                </a:ext>
              </a:extLst>
            </p:cNvPr>
            <p:cNvSpPr/>
            <p:nvPr/>
          </p:nvSpPr>
          <p:spPr>
            <a:xfrm>
              <a:off x="8177105" y="2004724"/>
              <a:ext cx="619079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0070C0"/>
                  </a:solidFill>
                  <a:latin typeface="+mj-lt"/>
                </a:rPr>
                <a:t>6</a:t>
              </a:r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9%</a:t>
              </a:r>
            </a:p>
          </p:txBody>
        </p:sp>
      </p:grpSp>
      <p:grpSp>
        <p:nvGrpSpPr>
          <p:cNvPr id="93" name="Group 65">
            <a:extLst>
              <a:ext uri="{FF2B5EF4-FFF2-40B4-BE49-F238E27FC236}">
                <a16:creationId xmlns:a16="http://schemas.microsoft.com/office/drawing/2014/main" id="{0C68CFB3-87F8-42FD-B6EA-825D8E09C2CB}"/>
              </a:ext>
            </a:extLst>
          </p:cNvPr>
          <p:cNvGrpSpPr/>
          <p:nvPr/>
        </p:nvGrpSpPr>
        <p:grpSpPr>
          <a:xfrm>
            <a:off x="7053620" y="3517590"/>
            <a:ext cx="2002791" cy="1640364"/>
            <a:chOff x="6624503" y="3691951"/>
            <a:chExt cx="2002791" cy="1640364"/>
          </a:xfrm>
        </p:grpSpPr>
        <p:pic>
          <p:nvPicPr>
            <p:cNvPr id="94" name="Picture 13">
              <a:extLst>
                <a:ext uri="{FF2B5EF4-FFF2-40B4-BE49-F238E27FC236}">
                  <a16:creationId xmlns:a16="http://schemas.microsoft.com/office/drawing/2014/main" id="{FE854F50-D2F6-4C20-9D37-434EFAF1C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1683" y="4120523"/>
              <a:ext cx="426682" cy="493366"/>
            </a:xfrm>
            <a:prstGeom prst="rect">
              <a:avLst/>
            </a:prstGeom>
          </p:spPr>
        </p:pic>
        <p:sp>
          <p:nvSpPr>
            <p:cNvPr id="95" name="Rectangle 22">
              <a:extLst>
                <a:ext uri="{FF2B5EF4-FFF2-40B4-BE49-F238E27FC236}">
                  <a16:creationId xmlns:a16="http://schemas.microsoft.com/office/drawing/2014/main" id="{66E6F0C8-39E7-4F93-9C98-505D1DEC5FC3}"/>
                </a:ext>
              </a:extLst>
            </p:cNvPr>
            <p:cNvSpPr/>
            <p:nvPr/>
          </p:nvSpPr>
          <p:spPr>
            <a:xfrm>
              <a:off x="6624503" y="4593651"/>
              <a:ext cx="167697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Смотрю фильмы/сериалы</a:t>
              </a:r>
            </a:p>
            <a:p>
              <a:pPr algn="ctr"/>
              <a:r>
                <a:rPr lang="ru-RU" sz="1400" b="1" dirty="0">
                  <a:latin typeface="+mj-lt"/>
                </a:rPr>
                <a:t>или слушаю музыку</a:t>
              </a:r>
            </a:p>
          </p:txBody>
        </p:sp>
        <p:grpSp>
          <p:nvGrpSpPr>
            <p:cNvPr id="96" name="Group 39">
              <a:extLst>
                <a:ext uri="{FF2B5EF4-FFF2-40B4-BE49-F238E27FC236}">
                  <a16:creationId xmlns:a16="http://schemas.microsoft.com/office/drawing/2014/main" id="{1423D256-459E-4365-93AE-80D9D1AD5C2B}"/>
                </a:ext>
              </a:extLst>
            </p:cNvPr>
            <p:cNvGrpSpPr/>
            <p:nvPr/>
          </p:nvGrpSpPr>
          <p:grpSpPr>
            <a:xfrm>
              <a:off x="7728232" y="4090383"/>
              <a:ext cx="890280" cy="262130"/>
              <a:chOff x="6709304" y="1566044"/>
              <a:chExt cx="890280" cy="262130"/>
            </a:xfrm>
          </p:grpSpPr>
          <p:cxnSp>
            <p:nvCxnSpPr>
              <p:cNvPr id="98" name="Straight Connector 40">
                <a:extLst>
                  <a:ext uri="{FF2B5EF4-FFF2-40B4-BE49-F238E27FC236}">
                    <a16:creationId xmlns:a16="http://schemas.microsoft.com/office/drawing/2014/main" id="{37E1B6C1-5315-48B7-B28C-58C3780838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09304" y="1567429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41">
                <a:extLst>
                  <a:ext uri="{FF2B5EF4-FFF2-40B4-BE49-F238E27FC236}">
                    <a16:creationId xmlns:a16="http://schemas.microsoft.com/office/drawing/2014/main" id="{BC12F97D-F490-400E-969E-3C493B5E0B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70048" y="1566044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Rectangle 42">
              <a:extLst>
                <a:ext uri="{FF2B5EF4-FFF2-40B4-BE49-F238E27FC236}">
                  <a16:creationId xmlns:a16="http://schemas.microsoft.com/office/drawing/2014/main" id="{5D629EF4-1ACB-4138-B680-3A41D28D3FD0}"/>
                </a:ext>
              </a:extLst>
            </p:cNvPr>
            <p:cNvSpPr/>
            <p:nvPr/>
          </p:nvSpPr>
          <p:spPr>
            <a:xfrm>
              <a:off x="8008215" y="3691951"/>
              <a:ext cx="619079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55%</a:t>
              </a:r>
            </a:p>
          </p:txBody>
        </p:sp>
      </p:grpSp>
      <p:grpSp>
        <p:nvGrpSpPr>
          <p:cNvPr id="100" name="Group 68">
            <a:extLst>
              <a:ext uri="{FF2B5EF4-FFF2-40B4-BE49-F238E27FC236}">
                <a16:creationId xmlns:a16="http://schemas.microsoft.com/office/drawing/2014/main" id="{A853A643-1B34-4471-97DF-F43EEDAD16A1}"/>
              </a:ext>
            </a:extLst>
          </p:cNvPr>
          <p:cNvGrpSpPr/>
          <p:nvPr/>
        </p:nvGrpSpPr>
        <p:grpSpPr>
          <a:xfrm>
            <a:off x="4058766" y="2204791"/>
            <a:ext cx="1880262" cy="849502"/>
            <a:chOff x="3581041" y="1988989"/>
            <a:chExt cx="1880262" cy="849502"/>
          </a:xfrm>
        </p:grpSpPr>
        <p:pic>
          <p:nvPicPr>
            <p:cNvPr id="101" name="Picture 16">
              <a:extLst>
                <a:ext uri="{FF2B5EF4-FFF2-40B4-BE49-F238E27FC236}">
                  <a16:creationId xmlns:a16="http://schemas.microsoft.com/office/drawing/2014/main" id="{988AF422-89FF-4F2D-92F6-97146AB9E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091" y="1988989"/>
              <a:ext cx="480652" cy="461666"/>
            </a:xfrm>
            <a:prstGeom prst="rect">
              <a:avLst/>
            </a:prstGeom>
          </p:spPr>
        </p:pic>
        <p:sp>
          <p:nvSpPr>
            <p:cNvPr id="102" name="Rectangle 26">
              <a:extLst>
                <a:ext uri="{FF2B5EF4-FFF2-40B4-BE49-F238E27FC236}">
                  <a16:creationId xmlns:a16="http://schemas.microsoft.com/office/drawing/2014/main" id="{1C88BD26-E854-4290-B06A-343713194690}"/>
                </a:ext>
              </a:extLst>
            </p:cNvPr>
            <p:cNvSpPr/>
            <p:nvPr/>
          </p:nvSpPr>
          <p:spPr>
            <a:xfrm>
              <a:off x="4052640" y="2530714"/>
              <a:ext cx="14086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Играю в игры</a:t>
              </a:r>
            </a:p>
          </p:txBody>
        </p:sp>
        <p:grpSp>
          <p:nvGrpSpPr>
            <p:cNvPr id="103" name="Group 44">
              <a:extLst>
                <a:ext uri="{FF2B5EF4-FFF2-40B4-BE49-F238E27FC236}">
                  <a16:creationId xmlns:a16="http://schemas.microsoft.com/office/drawing/2014/main" id="{ABC768B1-B83A-4E2B-B864-81C14E56BAD8}"/>
                </a:ext>
              </a:extLst>
            </p:cNvPr>
            <p:cNvGrpSpPr/>
            <p:nvPr/>
          </p:nvGrpSpPr>
          <p:grpSpPr>
            <a:xfrm>
              <a:off x="3581041" y="2263914"/>
              <a:ext cx="891081" cy="263598"/>
              <a:chOff x="6898007" y="1989230"/>
              <a:chExt cx="891081" cy="263598"/>
            </a:xfrm>
          </p:grpSpPr>
          <p:cxnSp>
            <p:nvCxnSpPr>
              <p:cNvPr id="105" name="Straight Connector 45">
                <a:extLst>
                  <a:ext uri="{FF2B5EF4-FFF2-40B4-BE49-F238E27FC236}">
                    <a16:creationId xmlns:a16="http://schemas.microsoft.com/office/drawing/2014/main" id="{242939CC-36A1-4305-8E2E-A51DFDC4ED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28344" y="1989230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46">
                <a:extLst>
                  <a:ext uri="{FF2B5EF4-FFF2-40B4-BE49-F238E27FC236}">
                    <a16:creationId xmlns:a16="http://schemas.microsoft.com/office/drawing/2014/main" id="{AF14D8F6-6D7C-49B4-8C22-32666EA80E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98007" y="2252827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Rectangle 47">
              <a:extLst>
                <a:ext uri="{FF2B5EF4-FFF2-40B4-BE49-F238E27FC236}">
                  <a16:creationId xmlns:a16="http://schemas.microsoft.com/office/drawing/2014/main" id="{3010A700-C7F7-49A7-83C6-1B032E9C2A9E}"/>
                </a:ext>
              </a:extLst>
            </p:cNvPr>
            <p:cNvSpPr/>
            <p:nvPr/>
          </p:nvSpPr>
          <p:spPr>
            <a:xfrm>
              <a:off x="3600279" y="2126711"/>
              <a:ext cx="619080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74%</a:t>
              </a:r>
            </a:p>
          </p:txBody>
        </p:sp>
      </p:grpSp>
      <p:grpSp>
        <p:nvGrpSpPr>
          <p:cNvPr id="107" name="Group 69">
            <a:extLst>
              <a:ext uri="{FF2B5EF4-FFF2-40B4-BE49-F238E27FC236}">
                <a16:creationId xmlns:a16="http://schemas.microsoft.com/office/drawing/2014/main" id="{B74820A6-E440-4F20-BF86-67A4519A4CFC}"/>
              </a:ext>
            </a:extLst>
          </p:cNvPr>
          <p:cNvGrpSpPr/>
          <p:nvPr/>
        </p:nvGrpSpPr>
        <p:grpSpPr>
          <a:xfrm>
            <a:off x="3526039" y="3199988"/>
            <a:ext cx="2083327" cy="831636"/>
            <a:chOff x="3269809" y="3499655"/>
            <a:chExt cx="2083327" cy="831636"/>
          </a:xfrm>
        </p:grpSpPr>
        <p:pic>
          <p:nvPicPr>
            <p:cNvPr id="108" name="Picture 17">
              <a:extLst>
                <a:ext uri="{FF2B5EF4-FFF2-40B4-BE49-F238E27FC236}">
                  <a16:creationId xmlns:a16="http://schemas.microsoft.com/office/drawing/2014/main" id="{78E90EA7-2670-49AE-8094-D692A8F47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2640" y="3499655"/>
              <a:ext cx="556021" cy="491542"/>
            </a:xfrm>
            <a:prstGeom prst="rect">
              <a:avLst/>
            </a:prstGeom>
          </p:spPr>
        </p:pic>
        <p:sp>
          <p:nvSpPr>
            <p:cNvPr id="109" name="Rectangle 25">
              <a:extLst>
                <a:ext uri="{FF2B5EF4-FFF2-40B4-BE49-F238E27FC236}">
                  <a16:creationId xmlns:a16="http://schemas.microsoft.com/office/drawing/2014/main" id="{A4DCC47F-2EB3-424F-9D10-8EA665462E50}"/>
                </a:ext>
              </a:extLst>
            </p:cNvPr>
            <p:cNvSpPr/>
            <p:nvPr/>
          </p:nvSpPr>
          <p:spPr>
            <a:xfrm>
              <a:off x="3475107" y="4023514"/>
              <a:ext cx="18780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Что-то покупаю</a:t>
              </a:r>
            </a:p>
          </p:txBody>
        </p:sp>
        <p:grpSp>
          <p:nvGrpSpPr>
            <p:cNvPr id="110" name="Group 49">
              <a:extLst>
                <a:ext uri="{FF2B5EF4-FFF2-40B4-BE49-F238E27FC236}">
                  <a16:creationId xmlns:a16="http://schemas.microsoft.com/office/drawing/2014/main" id="{5116B971-D698-4BC2-9A63-D283899DAFB5}"/>
                </a:ext>
              </a:extLst>
            </p:cNvPr>
            <p:cNvGrpSpPr/>
            <p:nvPr/>
          </p:nvGrpSpPr>
          <p:grpSpPr>
            <a:xfrm>
              <a:off x="3291005" y="3709306"/>
              <a:ext cx="722407" cy="260745"/>
              <a:chOff x="7031834" y="1891572"/>
              <a:chExt cx="722407" cy="260745"/>
            </a:xfrm>
          </p:grpSpPr>
          <p:cxnSp>
            <p:nvCxnSpPr>
              <p:cNvPr id="112" name="Straight Connector 50">
                <a:extLst>
                  <a:ext uri="{FF2B5EF4-FFF2-40B4-BE49-F238E27FC236}">
                    <a16:creationId xmlns:a16="http://schemas.microsoft.com/office/drawing/2014/main" id="{793D6E51-6AF3-4582-A356-F67503F621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93497" y="1891572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51">
                <a:extLst>
                  <a:ext uri="{FF2B5EF4-FFF2-40B4-BE49-F238E27FC236}">
                    <a16:creationId xmlns:a16="http://schemas.microsoft.com/office/drawing/2014/main" id="{894EF449-4BFE-40B7-BE8D-2EC02391BB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31834" y="2149563"/>
                <a:ext cx="460862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Rectangle 52">
              <a:extLst>
                <a:ext uri="{FF2B5EF4-FFF2-40B4-BE49-F238E27FC236}">
                  <a16:creationId xmlns:a16="http://schemas.microsoft.com/office/drawing/2014/main" id="{40D39AC4-4690-4CB0-A8BA-2F677320111E}"/>
                </a:ext>
              </a:extLst>
            </p:cNvPr>
            <p:cNvSpPr/>
            <p:nvPr/>
          </p:nvSpPr>
          <p:spPr>
            <a:xfrm>
              <a:off x="3269809" y="3569666"/>
              <a:ext cx="490840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8%</a:t>
              </a:r>
            </a:p>
          </p:txBody>
        </p:sp>
      </p:grpSp>
      <p:grpSp>
        <p:nvGrpSpPr>
          <p:cNvPr id="114" name="Group 70">
            <a:extLst>
              <a:ext uri="{FF2B5EF4-FFF2-40B4-BE49-F238E27FC236}">
                <a16:creationId xmlns:a16="http://schemas.microsoft.com/office/drawing/2014/main" id="{ABA7D136-40FF-49C2-B725-52FBA6E636A6}"/>
              </a:ext>
            </a:extLst>
          </p:cNvPr>
          <p:cNvGrpSpPr/>
          <p:nvPr/>
        </p:nvGrpSpPr>
        <p:grpSpPr>
          <a:xfrm>
            <a:off x="3517698" y="4193762"/>
            <a:ext cx="2147666" cy="1028304"/>
            <a:chOff x="3572097" y="4625870"/>
            <a:chExt cx="2147666" cy="1028304"/>
          </a:xfrm>
        </p:grpSpPr>
        <p:pic>
          <p:nvPicPr>
            <p:cNvPr id="115" name="Picture 10">
              <a:extLst>
                <a:ext uri="{FF2B5EF4-FFF2-40B4-BE49-F238E27FC236}">
                  <a16:creationId xmlns:a16="http://schemas.microsoft.com/office/drawing/2014/main" id="{E8FD3F27-9A52-4A83-95CE-F1708F558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64" y="4625870"/>
              <a:ext cx="492298" cy="461665"/>
            </a:xfrm>
            <a:prstGeom prst="rect">
              <a:avLst/>
            </a:prstGeom>
          </p:spPr>
        </p:pic>
        <p:sp>
          <p:nvSpPr>
            <p:cNvPr id="116" name="Rectangle 24">
              <a:extLst>
                <a:ext uri="{FF2B5EF4-FFF2-40B4-BE49-F238E27FC236}">
                  <a16:creationId xmlns:a16="http://schemas.microsoft.com/office/drawing/2014/main" id="{453BB9AB-0B3F-452D-85F8-3A17397F676F}"/>
                </a:ext>
              </a:extLst>
            </p:cNvPr>
            <p:cNvSpPr/>
            <p:nvPr/>
          </p:nvSpPr>
          <p:spPr>
            <a:xfrm>
              <a:off x="3841734" y="5130954"/>
              <a:ext cx="18780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Читаю новости</a:t>
              </a:r>
            </a:p>
            <a:p>
              <a:pPr algn="ctr"/>
              <a:r>
                <a:rPr lang="ru-RU" sz="1400" b="1" dirty="0">
                  <a:latin typeface="+mj-lt"/>
                </a:rPr>
                <a:t>и статьи/блоги</a:t>
              </a:r>
            </a:p>
          </p:txBody>
        </p:sp>
        <p:grpSp>
          <p:nvGrpSpPr>
            <p:cNvPr id="117" name="Group 55">
              <a:extLst>
                <a:ext uri="{FF2B5EF4-FFF2-40B4-BE49-F238E27FC236}">
                  <a16:creationId xmlns:a16="http://schemas.microsoft.com/office/drawing/2014/main" id="{D3B77AAE-9394-4A76-A363-A037F61D0083}"/>
                </a:ext>
              </a:extLst>
            </p:cNvPr>
            <p:cNvGrpSpPr/>
            <p:nvPr/>
          </p:nvGrpSpPr>
          <p:grpSpPr>
            <a:xfrm>
              <a:off x="3572097" y="4850912"/>
              <a:ext cx="891081" cy="261157"/>
              <a:chOff x="7057839" y="1368901"/>
              <a:chExt cx="891081" cy="261157"/>
            </a:xfrm>
          </p:grpSpPr>
          <p:cxnSp>
            <p:nvCxnSpPr>
              <p:cNvPr id="119" name="Straight Connector 56">
                <a:extLst>
                  <a:ext uri="{FF2B5EF4-FFF2-40B4-BE49-F238E27FC236}">
                    <a16:creationId xmlns:a16="http://schemas.microsoft.com/office/drawing/2014/main" id="{814C74AA-67B4-457F-9B4E-473D54770E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88176" y="1368901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57">
                <a:extLst>
                  <a:ext uri="{FF2B5EF4-FFF2-40B4-BE49-F238E27FC236}">
                    <a16:creationId xmlns:a16="http://schemas.microsoft.com/office/drawing/2014/main" id="{726B58E0-92D7-4A9A-BB74-42CEE156DB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7839" y="1630057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Rectangle 58">
              <a:extLst>
                <a:ext uri="{FF2B5EF4-FFF2-40B4-BE49-F238E27FC236}">
                  <a16:creationId xmlns:a16="http://schemas.microsoft.com/office/drawing/2014/main" id="{65ACE05A-A451-4A82-AE81-368D7A4E022A}"/>
                </a:ext>
              </a:extLst>
            </p:cNvPr>
            <p:cNvSpPr/>
            <p:nvPr/>
          </p:nvSpPr>
          <p:spPr>
            <a:xfrm>
              <a:off x="3591335" y="4721196"/>
              <a:ext cx="619080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0070C0"/>
                  </a:solidFill>
                  <a:latin typeface="+mj-lt"/>
                </a:rPr>
                <a:t>2</a:t>
              </a:r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3%</a:t>
              </a:r>
            </a:p>
          </p:txBody>
        </p:sp>
      </p:grpSp>
      <p:grpSp>
        <p:nvGrpSpPr>
          <p:cNvPr id="121" name="Group 71">
            <a:extLst>
              <a:ext uri="{FF2B5EF4-FFF2-40B4-BE49-F238E27FC236}">
                <a16:creationId xmlns:a16="http://schemas.microsoft.com/office/drawing/2014/main" id="{14EFDC4B-768A-4B85-91C3-5CEB660B2F8D}"/>
              </a:ext>
            </a:extLst>
          </p:cNvPr>
          <p:cNvGrpSpPr/>
          <p:nvPr/>
        </p:nvGrpSpPr>
        <p:grpSpPr>
          <a:xfrm>
            <a:off x="6410208" y="5185812"/>
            <a:ext cx="1964606" cy="1066888"/>
            <a:chOff x="5445319" y="4989921"/>
            <a:chExt cx="1964606" cy="1066888"/>
          </a:xfrm>
        </p:grpSpPr>
        <p:pic>
          <p:nvPicPr>
            <p:cNvPr id="122" name="Picture 12">
              <a:extLst>
                <a:ext uri="{FF2B5EF4-FFF2-40B4-BE49-F238E27FC236}">
                  <a16:creationId xmlns:a16="http://schemas.microsoft.com/office/drawing/2014/main" id="{FCBA7ACF-8464-455A-A8C5-C65E7DF60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8860" y="4989921"/>
              <a:ext cx="574957" cy="520640"/>
            </a:xfrm>
            <a:prstGeom prst="rect">
              <a:avLst/>
            </a:prstGeom>
          </p:spPr>
        </p:pic>
        <p:sp>
          <p:nvSpPr>
            <p:cNvPr id="123" name="Rectangle 23">
              <a:extLst>
                <a:ext uri="{FF2B5EF4-FFF2-40B4-BE49-F238E27FC236}">
                  <a16:creationId xmlns:a16="http://schemas.microsoft.com/office/drawing/2014/main" id="{08012682-7B81-4C77-A828-EAEA5B29E4BD}"/>
                </a:ext>
              </a:extLst>
            </p:cNvPr>
            <p:cNvSpPr/>
            <p:nvPr/>
          </p:nvSpPr>
          <p:spPr>
            <a:xfrm>
              <a:off x="5445319" y="5533589"/>
              <a:ext cx="13770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latin typeface="+mj-lt"/>
                </a:rPr>
                <a:t>Готовлюсь к учебе</a:t>
              </a:r>
            </a:p>
          </p:txBody>
        </p:sp>
        <p:grpSp>
          <p:nvGrpSpPr>
            <p:cNvPr id="124" name="Group 60">
              <a:extLst>
                <a:ext uri="{FF2B5EF4-FFF2-40B4-BE49-F238E27FC236}">
                  <a16:creationId xmlns:a16="http://schemas.microsoft.com/office/drawing/2014/main" id="{CD7E185D-927C-4814-AD16-C00FA4F2EB58}"/>
                </a:ext>
              </a:extLst>
            </p:cNvPr>
            <p:cNvGrpSpPr/>
            <p:nvPr/>
          </p:nvGrpSpPr>
          <p:grpSpPr>
            <a:xfrm>
              <a:off x="6507151" y="5397162"/>
              <a:ext cx="893992" cy="263553"/>
              <a:chOff x="6705592" y="1366505"/>
              <a:chExt cx="893992" cy="263553"/>
            </a:xfrm>
          </p:grpSpPr>
          <p:cxnSp>
            <p:nvCxnSpPr>
              <p:cNvPr id="126" name="Straight Connector 61">
                <a:extLst>
                  <a:ext uri="{FF2B5EF4-FFF2-40B4-BE49-F238E27FC236}">
                    <a16:creationId xmlns:a16="http://schemas.microsoft.com/office/drawing/2014/main" id="{B19F3CD1-8965-4964-B3A4-7E220CEB95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05592" y="1366505"/>
                <a:ext cx="260744" cy="260745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62">
                <a:extLst>
                  <a:ext uri="{FF2B5EF4-FFF2-40B4-BE49-F238E27FC236}">
                    <a16:creationId xmlns:a16="http://schemas.microsoft.com/office/drawing/2014/main" id="{F1A8E252-8360-4185-B554-31F77633AB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70048" y="1630057"/>
                <a:ext cx="629536" cy="1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Rectangle 63">
              <a:extLst>
                <a:ext uri="{FF2B5EF4-FFF2-40B4-BE49-F238E27FC236}">
                  <a16:creationId xmlns:a16="http://schemas.microsoft.com/office/drawing/2014/main" id="{AD3B0C65-EDA9-4CE0-813F-434F801FF885}"/>
                </a:ext>
              </a:extLst>
            </p:cNvPr>
            <p:cNvSpPr/>
            <p:nvPr/>
          </p:nvSpPr>
          <p:spPr>
            <a:xfrm>
              <a:off x="6790846" y="5274300"/>
              <a:ext cx="619079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r"/>
              <a:r>
                <a:rPr lang="ru-RU" sz="2000" b="1" dirty="0">
                  <a:solidFill>
                    <a:srgbClr val="0070C0"/>
                  </a:solidFill>
                  <a:latin typeface="+mj-lt"/>
                </a:rPr>
                <a:t>45%</a:t>
              </a:r>
            </a:p>
          </p:txBody>
        </p:sp>
      </p:grpSp>
      <p:pic>
        <p:nvPicPr>
          <p:cNvPr id="128" name="Picture 8">
            <a:extLst>
              <a:ext uri="{FF2B5EF4-FFF2-40B4-BE49-F238E27FC236}">
                <a16:creationId xmlns:a16="http://schemas.microsoft.com/office/drawing/2014/main" id="{508D0D1E-C000-491A-A92E-45D21B75BB0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076" y="5290107"/>
            <a:ext cx="518485" cy="565028"/>
          </a:xfrm>
          <a:prstGeom prst="rect">
            <a:avLst/>
          </a:prstGeom>
        </p:spPr>
      </p:pic>
      <p:cxnSp>
        <p:nvCxnSpPr>
          <p:cNvPr id="129" name="Straight Connector 78">
            <a:extLst>
              <a:ext uri="{FF2B5EF4-FFF2-40B4-BE49-F238E27FC236}">
                <a16:creationId xmlns:a16="http://schemas.microsoft.com/office/drawing/2014/main" id="{3F478907-1AA6-4145-AF5B-AC57869690E2}"/>
              </a:ext>
            </a:extLst>
          </p:cNvPr>
          <p:cNvCxnSpPr>
            <a:cxnSpLocks/>
          </p:cNvCxnSpPr>
          <p:nvPr/>
        </p:nvCxnSpPr>
        <p:spPr>
          <a:xfrm flipH="1">
            <a:off x="5404620" y="5513700"/>
            <a:ext cx="260744" cy="260745"/>
          </a:xfrm>
          <a:prstGeom prst="line">
            <a:avLst/>
          </a:prstGeom>
          <a:ln w="1905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79">
            <a:extLst>
              <a:ext uri="{FF2B5EF4-FFF2-40B4-BE49-F238E27FC236}">
                <a16:creationId xmlns:a16="http://schemas.microsoft.com/office/drawing/2014/main" id="{53FDC45B-FB5B-481F-8306-AF36160B8077}"/>
              </a:ext>
            </a:extLst>
          </p:cNvPr>
          <p:cNvCxnSpPr>
            <a:cxnSpLocks/>
          </p:cNvCxnSpPr>
          <p:nvPr/>
        </p:nvCxnSpPr>
        <p:spPr>
          <a:xfrm flipV="1">
            <a:off x="4774283" y="5774856"/>
            <a:ext cx="629536" cy="1"/>
          </a:xfrm>
          <a:prstGeom prst="line">
            <a:avLst/>
          </a:prstGeom>
          <a:ln w="1905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80">
            <a:extLst>
              <a:ext uri="{FF2B5EF4-FFF2-40B4-BE49-F238E27FC236}">
                <a16:creationId xmlns:a16="http://schemas.microsoft.com/office/drawing/2014/main" id="{59F5FE83-AA31-4B7C-908D-B3083BA4905E}"/>
              </a:ext>
            </a:extLst>
          </p:cNvPr>
          <p:cNvSpPr/>
          <p:nvPr/>
        </p:nvSpPr>
        <p:spPr>
          <a:xfrm>
            <a:off x="4793521" y="5383984"/>
            <a:ext cx="619080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/>
            <a:r>
              <a:rPr lang="ru-RU" sz="2000" b="1" dirty="0">
                <a:solidFill>
                  <a:srgbClr val="0070C0"/>
                </a:solidFill>
                <a:latin typeface="+mj-lt"/>
              </a:rPr>
              <a:t>40%</a:t>
            </a:r>
          </a:p>
        </p:txBody>
      </p:sp>
      <p:sp>
        <p:nvSpPr>
          <p:cNvPr id="132" name="Rectangle 81">
            <a:extLst>
              <a:ext uri="{FF2B5EF4-FFF2-40B4-BE49-F238E27FC236}">
                <a16:creationId xmlns:a16="http://schemas.microsoft.com/office/drawing/2014/main" id="{56FFC86D-E0F2-4BA9-87A2-ACF75D918081}"/>
              </a:ext>
            </a:extLst>
          </p:cNvPr>
          <p:cNvSpPr/>
          <p:nvPr/>
        </p:nvSpPr>
        <p:spPr>
          <a:xfrm>
            <a:off x="4129777" y="5818404"/>
            <a:ext cx="22523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latin typeface="+mj-lt"/>
              </a:rPr>
              <a:t>Ищу разную информацию. Например, о фильмах, играх, погоде</a:t>
            </a:r>
          </a:p>
        </p:txBody>
      </p:sp>
    </p:spTree>
    <p:extLst>
      <p:ext uri="{BB962C8B-B14F-4D97-AF65-F5344CB8AC3E}">
        <p14:creationId xmlns:p14="http://schemas.microsoft.com/office/powerpoint/2010/main" val="185484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B9912-CBE2-42DE-91A7-EC3635C3A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640" y="234753"/>
            <a:ext cx="11345562" cy="477054"/>
          </a:xfrm>
        </p:spPr>
        <p:txBody>
          <a:bodyPr>
            <a:noAutofit/>
          </a:bodyPr>
          <a:lstStyle/>
          <a:p>
            <a:r>
              <a:rPr lang="ru-RU" sz="4000" dirty="0"/>
              <a:t>Контроль со стороны родителей (общая практика)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D5C59-F532-4787-AEA1-AD1B9BA7E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812" y="855519"/>
            <a:ext cx="10994949" cy="1569660"/>
          </a:xfrm>
        </p:spPr>
        <p:txBody>
          <a:bodyPr rIns="0"/>
          <a:lstStyle/>
          <a:p>
            <a:r>
              <a:rPr lang="ru-RU" sz="2400" b="1" spc="-10" dirty="0">
                <a:solidFill>
                  <a:srgbClr val="0070C0"/>
                </a:solidFill>
                <a:latin typeface="+mj-lt"/>
              </a:rPr>
              <a:t>Четверть</a:t>
            </a:r>
            <a:r>
              <a:rPr lang="ru-RU" sz="2400" spc="-10" dirty="0"/>
              <a:t> всех родителей школьников утверждает, что их дети проводят все свободное время в гаджетах/интернете. </a:t>
            </a:r>
            <a:r>
              <a:rPr lang="ru-RU" sz="2400" dirty="0"/>
              <a:t>По мере взросления детей время, проводимое ими в интернете,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увеличивается</a:t>
            </a:r>
            <a:r>
              <a:rPr lang="ru-RU" sz="2400" dirty="0"/>
              <a:t>, а вот контроль со стороны родителей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ослабевает</a:t>
            </a:r>
            <a:r>
              <a:rPr lang="ru-RU" sz="24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A7833F-E542-40B5-B569-7ED848822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652B60-3086-4BD3-8E82-9D00790DFF71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E657100-C12C-4469-8B46-BAB2D8DE272C}"/>
              </a:ext>
            </a:extLst>
          </p:cNvPr>
          <p:cNvSpPr txBox="1">
            <a:spLocks/>
          </p:cNvSpPr>
          <p:nvPr/>
        </p:nvSpPr>
        <p:spPr>
          <a:xfrm>
            <a:off x="938514" y="3595281"/>
            <a:ext cx="11079945" cy="1200329"/>
          </a:xfrm>
          <a:prstGeom prst="rect">
            <a:avLst/>
          </a:prstGeom>
        </p:spPr>
        <p:txBody>
          <a:bodyPr vert="horz" wrap="square" lIns="9144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При этом чаще всего родители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перестают контролировать</a:t>
            </a:r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ru-RU" sz="2400" dirty="0"/>
              <a:t>время пребывания своих детей в гаджетах, именно тогда, когда ребенок переходит из возрастной группы  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10-12 лет </a:t>
            </a:r>
            <a:r>
              <a:rPr lang="ru-RU" sz="2400" dirty="0"/>
              <a:t>в группу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13-15 лет</a:t>
            </a:r>
            <a:r>
              <a:rPr lang="ru-RU" sz="2400" dirty="0"/>
              <a:t>.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38E241-8E83-4070-8CDD-D26A07D82940}"/>
              </a:ext>
            </a:extLst>
          </p:cNvPr>
          <p:cNvSpPr txBox="1">
            <a:spLocks/>
          </p:cNvSpPr>
          <p:nvPr/>
        </p:nvSpPr>
        <p:spPr>
          <a:xfrm>
            <a:off x="918955" y="4784312"/>
            <a:ext cx="4709335" cy="1200329"/>
          </a:xfrm>
          <a:prstGeom prst="rect">
            <a:avLst/>
          </a:prstGeom>
        </p:spPr>
        <p:txBody>
          <a:bodyPr vert="horz" wrap="square" lIns="9144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35% </a:t>
            </a:r>
            <a:r>
              <a:rPr lang="ru-RU" sz="2400" dirty="0"/>
              <a:t>родителей не контролируют время, которое ребенок проводит с</a:t>
            </a:r>
            <a:r>
              <a:rPr lang="en-US" sz="2400" dirty="0"/>
              <a:t> </a:t>
            </a:r>
            <a:r>
              <a:rPr lang="ru-RU" sz="2400" dirty="0"/>
              <a:t>гаджетами.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538D818-F224-42F1-8ADD-1BEC8F5F5E7A}"/>
              </a:ext>
            </a:extLst>
          </p:cNvPr>
          <p:cNvSpPr txBox="1">
            <a:spLocks/>
          </p:cNvSpPr>
          <p:nvPr/>
        </p:nvSpPr>
        <p:spPr>
          <a:xfrm>
            <a:off x="918956" y="5910580"/>
            <a:ext cx="4508521" cy="830997"/>
          </a:xfrm>
          <a:prstGeom prst="rect">
            <a:avLst/>
          </a:prstGeom>
        </p:spPr>
        <p:txBody>
          <a:bodyPr vert="horz" wrap="square" lIns="9144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59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%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родителей не контролируют действия своих детей в сети.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7B0F24-3CB1-4D20-BA4E-32CB86BC5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14" y="1302362"/>
            <a:ext cx="714290" cy="728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54CEC3-BFB0-4A9F-A346-E002180A5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76" y="3909705"/>
            <a:ext cx="511149" cy="5109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12A6D3-1A6A-4B0C-A231-2E2B2D7F2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9" y="4975731"/>
            <a:ext cx="580079" cy="5799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3BE467-62DF-4285-B1B2-7F78AC7357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39" y="6062342"/>
            <a:ext cx="585822" cy="57990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6218223-2BA7-4682-9F45-324AD3673E6F}"/>
              </a:ext>
            </a:extLst>
          </p:cNvPr>
          <p:cNvGrpSpPr/>
          <p:nvPr/>
        </p:nvGrpSpPr>
        <p:grpSpPr>
          <a:xfrm>
            <a:off x="5647849" y="3987716"/>
            <a:ext cx="6313913" cy="2870284"/>
            <a:chOff x="4892781" y="2542675"/>
            <a:chExt cx="6876000" cy="359997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8D869C3-527B-463A-8700-710B678F3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5106" y="2542675"/>
              <a:ext cx="6573675" cy="3513648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11F329FA-61F6-48BA-A776-1296EDD61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892781" y="6046797"/>
              <a:ext cx="6876000" cy="95850"/>
            </a:xfrm>
            <a:prstGeom prst="rect">
              <a:avLst/>
            </a:prstGeom>
          </p:spPr>
        </p:pic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E176863-BE20-40E1-88A2-E553E29CCB36}"/>
              </a:ext>
            </a:extLst>
          </p:cNvPr>
          <p:cNvSpPr txBox="1">
            <a:spLocks/>
          </p:cNvSpPr>
          <p:nvPr/>
        </p:nvSpPr>
        <p:spPr>
          <a:xfrm>
            <a:off x="981526" y="2447523"/>
            <a:ext cx="10858377" cy="1200329"/>
          </a:xfrm>
          <a:prstGeom prst="rect">
            <a:avLst/>
          </a:prstGeom>
        </p:spPr>
        <p:txBody>
          <a:bodyPr vert="horz" wrap="square" lIns="9144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Наиболее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резкий рост</a:t>
            </a:r>
            <a:r>
              <a:rPr lang="ru-RU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2400" dirty="0"/>
              <a:t>количества детей, постоянно проводящих время в интернете, происходит при переходе ребенка из возрастной группы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10-12 лет</a:t>
            </a:r>
            <a:r>
              <a:rPr lang="ru-RU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2400" dirty="0"/>
              <a:t>в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13-15 лет</a:t>
            </a:r>
            <a:r>
              <a:rPr lang="ru-RU" sz="2400" dirty="0"/>
              <a:t>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8EDC1BC-17C7-4FA7-A136-CEB142028C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93" y="2772702"/>
            <a:ext cx="644117" cy="65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6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C3DFFAE-9CC2-472F-A76C-532C421E8223}"/>
              </a:ext>
            </a:extLst>
          </p:cNvPr>
          <p:cNvGrpSpPr/>
          <p:nvPr/>
        </p:nvGrpSpPr>
        <p:grpSpPr>
          <a:xfrm>
            <a:off x="7961585" y="3499632"/>
            <a:ext cx="4140271" cy="3389500"/>
            <a:chOff x="6694586" y="1395851"/>
            <a:chExt cx="5171040" cy="474814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B8DC3C-2BC1-47BB-9236-6C2F6F1F4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5448" y="1395851"/>
              <a:ext cx="4909316" cy="4658229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3B16B5CC-32AD-4247-9C83-1C5E3D87A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94586" y="6046797"/>
              <a:ext cx="5171040" cy="972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0D5CF43-FB4E-43EB-9B2A-968BBD71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19" y="349736"/>
            <a:ext cx="11362840" cy="477054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Социальные сети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4E58C-3D0A-4988-BC7A-72C72571D9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8649" y="965468"/>
            <a:ext cx="10530992" cy="830997"/>
          </a:xfrm>
          <a:noFill/>
        </p:spPr>
        <p:txBody>
          <a:bodyPr/>
          <a:lstStyle/>
          <a:p>
            <a:r>
              <a:rPr lang="ru-RU" sz="2400" dirty="0"/>
              <a:t>У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40%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детей в младшей школе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уже</a:t>
            </a:r>
            <a:r>
              <a:rPr lang="ru-RU" sz="2400" dirty="0"/>
              <a:t> есть страница в соцсетях.</a:t>
            </a:r>
          </a:p>
          <a:p>
            <a:r>
              <a:rPr lang="ru-RU" sz="2400" dirty="0"/>
              <a:t>Среди старшеклассников этот показатель возрастает до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97%</a:t>
            </a:r>
            <a:r>
              <a:rPr lang="ru-RU" sz="24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7002F-2620-47C6-9389-DC4D7B040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652B60-3086-4BD3-8E82-9D00790DFF71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F34D8EF-E184-4609-84A5-62BF031C6B30}"/>
              </a:ext>
            </a:extLst>
          </p:cNvPr>
          <p:cNvSpPr txBox="1">
            <a:spLocks/>
          </p:cNvSpPr>
          <p:nvPr/>
        </p:nvSpPr>
        <p:spPr>
          <a:xfrm>
            <a:off x="802640" y="1935143"/>
            <a:ext cx="10152636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70% </a:t>
            </a:r>
            <a:r>
              <a:rPr lang="ru-RU" sz="2400" dirty="0"/>
              <a:t>школьников получают приглашения дружить от незнакомых людей.</a:t>
            </a:r>
          </a:p>
          <a:p>
            <a:r>
              <a:rPr lang="ru-RU" sz="2400" dirty="0"/>
              <a:t>При этом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18%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школьников получают приглашения от незнакомых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взрослых</a:t>
            </a:r>
            <a:r>
              <a:rPr lang="ru-RU" sz="2400" dirty="0"/>
              <a:t>.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1763D96-F8DF-4B0C-9908-192E3D9DD692}"/>
              </a:ext>
            </a:extLst>
          </p:cNvPr>
          <p:cNvSpPr txBox="1">
            <a:spLocks/>
          </p:cNvSpPr>
          <p:nvPr/>
        </p:nvSpPr>
        <p:spPr>
          <a:xfrm>
            <a:off x="802640" y="2856413"/>
            <a:ext cx="8152174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Количество детей, получающих приглашения от незнакомых взрослых,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резко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 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возрастает </a:t>
            </a:r>
            <a:r>
              <a:rPr lang="ru-RU" sz="2400" dirty="0"/>
              <a:t>в возрасте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10-12 лет</a:t>
            </a:r>
            <a:r>
              <a:rPr lang="ru-RU" sz="2400" dirty="0"/>
              <a:t>.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07700BD-C0C8-4A3E-93C3-F27FB2DCC04C}"/>
              </a:ext>
            </a:extLst>
          </p:cNvPr>
          <p:cNvSpPr txBox="1">
            <a:spLocks/>
          </p:cNvSpPr>
          <p:nvPr/>
        </p:nvSpPr>
        <p:spPr>
          <a:xfrm>
            <a:off x="802640" y="3848922"/>
            <a:ext cx="7158945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Каждый десятый </a:t>
            </a:r>
            <a:r>
              <a:rPr lang="ru-RU" sz="2400" dirty="0"/>
              <a:t>школьник имел опыт встречи с людьми, с которыми он/она познакомился в соцсетях.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677054F-A163-4FA7-A5AE-0930EB13493F}"/>
              </a:ext>
            </a:extLst>
          </p:cNvPr>
          <p:cNvSpPr txBox="1">
            <a:spLocks/>
          </p:cNvSpPr>
          <p:nvPr/>
        </p:nvSpPr>
        <p:spPr>
          <a:xfrm>
            <a:off x="788649" y="5125750"/>
            <a:ext cx="7172936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21% </a:t>
            </a:r>
            <a:r>
              <a:rPr lang="ru-RU" sz="2400" dirty="0"/>
              <a:t>школьников имеют друзей/одноклассников, которые смотрят или постят жестокие видео или записи. При этом чаще всего о таких в своем окружении говорят дети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13-15 лет</a:t>
            </a:r>
            <a:r>
              <a:rPr lang="ru-RU" sz="2400" dirty="0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155AE9-FBD2-4636-BB7B-F4F4639385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9" y="1219877"/>
            <a:ext cx="524728" cy="432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76374E-F57E-46B9-BBA4-3E8A59F16B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66" y="2154775"/>
            <a:ext cx="527885" cy="4749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AC1797-CE7F-4EEB-8824-FAEFE7417F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24" y="3055731"/>
            <a:ext cx="461123" cy="4749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CC9F38-A514-40CF-B3A0-1AF1D1381F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8" y="4305537"/>
            <a:ext cx="461123" cy="4117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E236A4A-8519-49E1-A6C2-82EED5E568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46" y="5729619"/>
            <a:ext cx="470726" cy="4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4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5FA95-EB8F-41BA-B442-6DD773BE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19" y="222425"/>
            <a:ext cx="11345562" cy="477054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Социальные сети: реакция родителей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9425B-2699-44CB-B8F2-AA9A99EF2A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067" y="742282"/>
            <a:ext cx="11110199" cy="1200329"/>
          </a:xfrm>
        </p:spPr>
        <p:txBody>
          <a:bodyPr/>
          <a:lstStyle/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Практически четверть </a:t>
            </a:r>
            <a:r>
              <a:rPr lang="ru-RU" sz="2400" dirty="0"/>
              <a:t>родителей школьников встречает что-то настораживающее на страницах своих детей в соцсетях. Чаще всего это случается в семьях с детьми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13-15 лет</a:t>
            </a:r>
            <a:r>
              <a:rPr lang="ru-RU" sz="24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A18EC-E3F1-432F-B873-33E74F6B5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652B60-3086-4BD3-8E82-9D00790DFF71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2C75C6C-C8DF-4F99-A7D8-5A0D9DFF089D}"/>
              </a:ext>
            </a:extLst>
          </p:cNvPr>
          <p:cNvSpPr txBox="1">
            <a:spLocks/>
          </p:cNvSpPr>
          <p:nvPr/>
        </p:nvSpPr>
        <p:spPr>
          <a:xfrm>
            <a:off x="636094" y="1945876"/>
            <a:ext cx="11155172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В основном родителям не нравятся или тревожат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люди</a:t>
            </a:r>
            <a:r>
              <a:rPr lang="ru-RU" sz="2400" dirty="0"/>
              <a:t>, с которыми ребенок общается. На втором и третьем месте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паблики</a:t>
            </a:r>
            <a:r>
              <a:rPr lang="ru-RU" sz="2400" dirty="0"/>
              <a:t>, на которые ребенок подписан,          и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посты</a:t>
            </a:r>
            <a:r>
              <a:rPr lang="ru-RU" sz="2400" dirty="0"/>
              <a:t>, которые ребенок публикует / «шарит».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C80244-5A57-49B4-9B49-94B06AFD671E}"/>
              </a:ext>
            </a:extLst>
          </p:cNvPr>
          <p:cNvGrpSpPr/>
          <p:nvPr/>
        </p:nvGrpSpPr>
        <p:grpSpPr>
          <a:xfrm>
            <a:off x="7269635" y="3627101"/>
            <a:ext cx="4618163" cy="3169957"/>
            <a:chOff x="6444450" y="2335192"/>
            <a:chExt cx="5421176" cy="380880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162D86-2A33-4CE7-AB73-F4B141152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450" y="2335192"/>
              <a:ext cx="5023506" cy="3724305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6AD5776-5FB5-4A11-BDD8-E767CEAC5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94586" y="6046797"/>
              <a:ext cx="5171040" cy="97200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8E9CFA00-D20D-474B-82CE-A3B093C677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74" y="1075215"/>
            <a:ext cx="442832" cy="5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0CD4492-A567-43B5-9E9D-A183268FCD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27" y="2278433"/>
            <a:ext cx="470726" cy="475200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CDBC5B1F-2E6E-4079-AE79-DBC9826CB290}"/>
              </a:ext>
            </a:extLst>
          </p:cNvPr>
          <p:cNvGrpSpPr/>
          <p:nvPr/>
        </p:nvGrpSpPr>
        <p:grpSpPr>
          <a:xfrm>
            <a:off x="304202" y="3211018"/>
            <a:ext cx="6192349" cy="3586040"/>
            <a:chOff x="11019" y="2356554"/>
            <a:chExt cx="6529590" cy="3615581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02B3C674-A6FC-416D-8DCC-F11E14ED4B9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28474827"/>
                </p:ext>
              </p:extLst>
            </p:nvPr>
          </p:nvGraphicFramePr>
          <p:xfrm>
            <a:off x="1578129" y="2660991"/>
            <a:ext cx="3184370" cy="322225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D22B2EA-1610-4F94-AD45-65E5806EC5C2}"/>
                </a:ext>
              </a:extLst>
            </p:cNvPr>
            <p:cNvGrpSpPr/>
            <p:nvPr/>
          </p:nvGrpSpPr>
          <p:grpSpPr>
            <a:xfrm>
              <a:off x="4222206" y="2356554"/>
              <a:ext cx="2318403" cy="1305687"/>
              <a:chOff x="4222206" y="2356554"/>
              <a:chExt cx="2318403" cy="1305687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A3AB906-B6DD-4916-9276-C39957E6FA8F}"/>
                  </a:ext>
                </a:extLst>
              </p:cNvPr>
              <p:cNvGrpSpPr/>
              <p:nvPr/>
            </p:nvGrpSpPr>
            <p:grpSpPr>
              <a:xfrm>
                <a:off x="4222206" y="3150612"/>
                <a:ext cx="1953342" cy="511629"/>
                <a:chOff x="4557486" y="2917371"/>
                <a:chExt cx="1953342" cy="511629"/>
              </a:xfrm>
            </p:grpSpPr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9D11BE0-8E82-4C03-8B0F-2EACEBD2F6E3}"/>
                    </a:ext>
                  </a:extLst>
                </p:cNvPr>
                <p:cNvCxnSpPr/>
                <p:nvPr/>
              </p:nvCxnSpPr>
              <p:spPr>
                <a:xfrm flipV="1">
                  <a:off x="4557486" y="2917371"/>
                  <a:ext cx="511629" cy="511629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63962405-5236-459C-A113-F51B47755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69115" y="2917371"/>
                  <a:ext cx="1441713" cy="1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B0D3427-A525-439D-AEA5-9778497168CE}"/>
                  </a:ext>
                </a:extLst>
              </p:cNvPr>
              <p:cNvSpPr/>
              <p:nvPr/>
            </p:nvSpPr>
            <p:spPr>
              <a:xfrm>
                <a:off x="4671430" y="2356554"/>
                <a:ext cx="186917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b="1" dirty="0">
                    <a:latin typeface="+mj-lt"/>
                  </a:rPr>
                  <a:t>Встречали настораживающий контент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7D71C54-E68D-40CF-806C-89B34C8E0E54}"/>
                </a:ext>
              </a:extLst>
            </p:cNvPr>
            <p:cNvGrpSpPr/>
            <p:nvPr/>
          </p:nvGrpSpPr>
          <p:grpSpPr>
            <a:xfrm>
              <a:off x="4222206" y="5128782"/>
              <a:ext cx="2064294" cy="843353"/>
              <a:chOff x="4222206" y="5128782"/>
              <a:chExt cx="2064294" cy="843353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3885A2D-D925-42AD-97D8-040BF060EF00}"/>
                  </a:ext>
                </a:extLst>
              </p:cNvPr>
              <p:cNvGrpSpPr/>
              <p:nvPr/>
            </p:nvGrpSpPr>
            <p:grpSpPr>
              <a:xfrm>
                <a:off x="4222206" y="5128782"/>
                <a:ext cx="1542273" cy="514922"/>
                <a:chOff x="4557486" y="2402451"/>
                <a:chExt cx="1542273" cy="51492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3551B20D-7E5E-4AE0-9B1B-9C875F6885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57486" y="2402451"/>
                  <a:ext cx="511629" cy="511629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541A0089-854C-4B1B-8709-5093A09C7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69115" y="2917372"/>
                  <a:ext cx="1030644" cy="1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9E3577A-EF1C-4424-99F6-BD1C7CFF859E}"/>
                  </a:ext>
                </a:extLst>
              </p:cNvPr>
              <p:cNvSpPr/>
              <p:nvPr/>
            </p:nvSpPr>
            <p:spPr>
              <a:xfrm>
                <a:off x="4667457" y="5633581"/>
                <a:ext cx="161904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b="1" dirty="0">
                    <a:latin typeface="+mj-lt"/>
                  </a:rPr>
                  <a:t>Не встречали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7A90FB4-049C-4F20-8E1B-2E6B39373A94}"/>
                </a:ext>
              </a:extLst>
            </p:cNvPr>
            <p:cNvGrpSpPr/>
            <p:nvPr/>
          </p:nvGrpSpPr>
          <p:grpSpPr>
            <a:xfrm>
              <a:off x="11019" y="2506176"/>
              <a:ext cx="1971090" cy="1434453"/>
              <a:chOff x="11019" y="2506176"/>
              <a:chExt cx="1971090" cy="143445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C1FB4ED-8229-415A-A5E8-FAB19714CB02}"/>
                  </a:ext>
                </a:extLst>
              </p:cNvPr>
              <p:cNvGrpSpPr/>
              <p:nvPr/>
            </p:nvGrpSpPr>
            <p:grpSpPr>
              <a:xfrm>
                <a:off x="226946" y="3524042"/>
                <a:ext cx="1755163" cy="416587"/>
                <a:chOff x="4856225" y="3012414"/>
                <a:chExt cx="1755163" cy="416587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88725562-7CD7-49D8-9288-85E8054178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4801" y="3012414"/>
                  <a:ext cx="416587" cy="416587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CF8536E4-47C4-4C53-B862-B362DC2D02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56225" y="3012414"/>
                  <a:ext cx="1344879" cy="1"/>
                </a:xfrm>
                <a:prstGeom prst="line">
                  <a:avLst/>
                </a:prstGeom>
                <a:ln w="1905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301846C-D6D3-4CB9-89A9-7FDE45A6BBCE}"/>
                  </a:ext>
                </a:extLst>
              </p:cNvPr>
              <p:cNvSpPr/>
              <p:nvPr/>
            </p:nvSpPr>
            <p:spPr>
              <a:xfrm>
                <a:off x="11019" y="2506176"/>
                <a:ext cx="161904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ru-RU" sz="1600" b="1" dirty="0">
                    <a:latin typeface="+mj-lt"/>
                  </a:rPr>
                  <a:t>Не заходят на страницу ребёнка в соцсетях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56229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428</Words>
  <Application>Microsoft Office PowerPoint</Application>
  <PresentationFormat>Широкоэкранный</PresentationFormat>
  <Paragraphs>56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Bahnschrift Condensed</vt:lpstr>
      <vt:lpstr>Calibri</vt:lpstr>
      <vt:lpstr>Calibri Light</vt:lpstr>
      <vt:lpstr>Тема Office</vt:lpstr>
      <vt:lpstr>   «Современная жизнь в открытом  информационном обществе»  зам. директора МАУ «ЦППМСП» Манюк Ирина Ивановна, руководитель РМО педагогов-психологов Тракторозаводского района.     2019г. </vt:lpstr>
      <vt:lpstr>Вовлеченность в использование устройств</vt:lpstr>
      <vt:lpstr>Активность детей</vt:lpstr>
      <vt:lpstr>Контроль со стороны родителей (общая практика)</vt:lpstr>
      <vt:lpstr>Социальные сети</vt:lpstr>
      <vt:lpstr>Социальные сети: реакция родителей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Филиппова</dc:creator>
  <cp:lastModifiedBy>User</cp:lastModifiedBy>
  <cp:revision>51</cp:revision>
  <cp:lastPrinted>2019-04-30T05:16:10Z</cp:lastPrinted>
  <dcterms:created xsi:type="dcterms:W3CDTF">2018-09-18T10:45:13Z</dcterms:created>
  <dcterms:modified xsi:type="dcterms:W3CDTF">2019-05-23T03:57:48Z</dcterms:modified>
</cp:coreProperties>
</file>